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Folie mittels Klicken verschieben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Format der Notizen mittels Klicken bearbeiten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de-DE" sz="1400" strike="noStrike" u="none">
                <a:solidFill>
                  <a:srgbClr val="000000"/>
                </a:solidFill>
                <a:uFillTx/>
                <a:latin typeface="Times New Roman"/>
              </a:rPr>
              <a:t>&lt;Kopfzeile&gt;</a:t>
            </a:r>
            <a:endParaRPr b="0" lang="de-DE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de-DE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de-DE" sz="1400" strike="noStrike" u="none">
                <a:solidFill>
                  <a:srgbClr val="000000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000000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de-DE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7D13759-CB24-4D1A-A0DC-145F530DC2F0}" type="slidenum">
              <a:rPr b="0" lang="de-DE" sz="14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0AC5F3-79E9-4B2F-AB06-59D9FACAA10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7CBE3C-9815-4D61-930A-A5C802417AF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5E9FF25-1659-45F9-8D51-2F04232A0A30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6CA75E5-6138-48E7-B9FC-CA2EF0F128E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5312A5E-8E6E-411C-8948-0FAE3492C21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268DD9-21B6-4D2A-B723-1E27ECC0733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5F5EEB9-9BB9-4BDA-AF9F-A66175643EF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11D294-B3B5-4F57-BB03-F25564E3A73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de-DE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0A818E-FAFC-49E2-A526-5D7925970F2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&lt;Foliennummer&gt;</a:t>
            </a:fld>
            <a:endParaRPr b="0" lang="de-DE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chemeClr val="dk1"/>
                </a:solidFill>
                <a:uFillTx/>
                <a:latin typeface="Calibri Light"/>
              </a:rPr>
              <a:t>Format des Titeltextes durch Klicken bearbeiten</a:t>
            </a:r>
            <a:endParaRPr b="0" lang="de-DE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Format des Gliederungstextes durch Klicken bearbeiten</a:t>
            </a:r>
            <a:endParaRPr b="0" lang="de-DE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Calibri"/>
              </a:rPr>
              <a:t>Zweite Gliederungsebene</a:t>
            </a:r>
            <a:endParaRPr b="0" lang="de-DE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Dritte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Vierte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Calibri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6350040" y="2606400"/>
            <a:ext cx="7416000" cy="15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Machine Learning Project Overview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6350040" y="4519080"/>
            <a:ext cx="741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Predicting Navigational Status of Vessels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Shape 2"/>
          <p:cNvSpPr/>
          <p:nvPr/>
        </p:nvSpPr>
        <p:spPr>
          <a:xfrm>
            <a:off x="6350040" y="5209920"/>
            <a:ext cx="394560" cy="394560"/>
          </a:xfrm>
          <a:prstGeom prst="roundRect">
            <a:avLst>
              <a:gd name="adj" fmla="val 23151155"/>
            </a:avLst>
          </a:prstGeom>
          <a:solidFill>
            <a:srgbClr val="9d2a72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Text 3"/>
          <p:cNvSpPr/>
          <p:nvPr/>
        </p:nvSpPr>
        <p:spPr>
          <a:xfrm>
            <a:off x="6467760" y="5358600"/>
            <a:ext cx="159480" cy="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ffffff"/>
                </a:solidFill>
                <a:uFillTx/>
                <a:latin typeface="Merriweather Medium"/>
                <a:ea typeface="Merriweather Medium"/>
              </a:rPr>
              <a:t>PM</a:t>
            </a:r>
            <a:endParaRPr b="0" lang="de-DE" sz="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" name="Text 4"/>
          <p:cNvSpPr/>
          <p:nvPr/>
        </p:nvSpPr>
        <p:spPr>
          <a:xfrm>
            <a:off x="6868440" y="5191560"/>
            <a:ext cx="227340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e2e6e9"/>
                </a:solidFill>
                <a:uFillTx/>
                <a:latin typeface="Merriweather Bold"/>
                <a:ea typeface="Merriweather Bold"/>
              </a:rPr>
              <a:t>by Peter Miller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2780000" y="774000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0"/>
          <p:cNvSpPr/>
          <p:nvPr/>
        </p:nvSpPr>
        <p:spPr>
          <a:xfrm>
            <a:off x="863640" y="200628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Introduction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863640" y="3394800"/>
            <a:ext cx="49971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AIS Data for Vessel Classification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863640" y="4026960"/>
            <a:ext cx="6149880" cy="19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AIS Data for Vessel Classification: Purpose: Train models to predict and analyze vessel behavior using large quantities of AIS data. Tasks include status prediction, path forecasting, and movement analysis.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Text 3"/>
          <p:cNvSpPr/>
          <p:nvPr/>
        </p:nvSpPr>
        <p:spPr>
          <a:xfrm>
            <a:off x="7624080" y="339480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Applications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2" name="Text 4"/>
          <p:cNvSpPr/>
          <p:nvPr/>
        </p:nvSpPr>
        <p:spPr>
          <a:xfrm>
            <a:off x="7624080" y="4026960"/>
            <a:ext cx="6149880" cy="15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Applications: Safety/security (e.g., illegal fishing detection, early warnings) Providing insights for mariners Simulating realistic vessel behavior in traffic models.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Text 0"/>
          <p:cNvSpPr/>
          <p:nvPr/>
        </p:nvSpPr>
        <p:spPr>
          <a:xfrm>
            <a:off x="6274440" y="765000"/>
            <a:ext cx="562824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Literature Review</a:t>
            </a: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Shape 1"/>
          <p:cNvSpPr/>
          <p:nvPr/>
        </p:nvSpPr>
        <p:spPr>
          <a:xfrm>
            <a:off x="6274440" y="2059200"/>
            <a:ext cx="506160" cy="5061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 2"/>
          <p:cNvSpPr/>
          <p:nvPr/>
        </p:nvSpPr>
        <p:spPr>
          <a:xfrm>
            <a:off x="6453360" y="2143440"/>
            <a:ext cx="1483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1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3"/>
          <p:cNvSpPr/>
          <p:nvPr/>
        </p:nvSpPr>
        <p:spPr>
          <a:xfrm>
            <a:off x="7005960" y="2059200"/>
            <a:ext cx="293976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Kaggle - AI in Maritime Industry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7005960" y="2898000"/>
            <a:ext cx="2939760" cy="25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ship types using AIS data. Methods include EDA, feature engineering, and LightGBM. Key insight: AIS data preprocessing and feature selection.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Shape 5"/>
          <p:cNvSpPr/>
          <p:nvPr/>
        </p:nvSpPr>
        <p:spPr>
          <a:xfrm>
            <a:off x="10171080" y="2059200"/>
            <a:ext cx="506160" cy="5061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 6"/>
          <p:cNvSpPr/>
          <p:nvPr/>
        </p:nvSpPr>
        <p:spPr>
          <a:xfrm>
            <a:off x="10323360" y="2143440"/>
            <a:ext cx="2016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2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7"/>
          <p:cNvSpPr/>
          <p:nvPr/>
        </p:nvSpPr>
        <p:spPr>
          <a:xfrm>
            <a:off x="10902600" y="2059200"/>
            <a:ext cx="293976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Article - Ship Behavior Prediction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Text 8"/>
          <p:cNvSpPr/>
          <p:nvPr/>
        </p:nvSpPr>
        <p:spPr>
          <a:xfrm>
            <a:off x="10902600" y="2898000"/>
            <a:ext cx="2939760" cy="21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trajectories with VRAE and sequence-to-sequence models. Key insight: Localized clustering improves predictive accuracy.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Shape 9"/>
          <p:cNvSpPr/>
          <p:nvPr/>
        </p:nvSpPr>
        <p:spPr>
          <a:xfrm>
            <a:off x="6274440" y="5897160"/>
            <a:ext cx="506160" cy="5061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6433200" y="5981760"/>
            <a:ext cx="18864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3</a:t>
            </a:r>
            <a:endParaRPr b="0" lang="de-DE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Text 11"/>
          <p:cNvSpPr/>
          <p:nvPr/>
        </p:nvSpPr>
        <p:spPr>
          <a:xfrm>
            <a:off x="7005960" y="5897160"/>
            <a:ext cx="42627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Fishing watch - Vessel Scoring</a:t>
            </a:r>
            <a:endParaRPr b="0" lang="de-DE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Text 12"/>
          <p:cNvSpPr/>
          <p:nvPr/>
        </p:nvSpPr>
        <p:spPr>
          <a:xfrm>
            <a:off x="7005960" y="6384240"/>
            <a:ext cx="6836040" cy="10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Detect fishing activities using heuristic and ML models. Key insight: Multi-window, gear-specific models enhance detection.</a:t>
            </a:r>
            <a:endParaRPr b="0" lang="de-DE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0"/>
          <p:cNvSpPr/>
          <p:nvPr/>
        </p:nvSpPr>
        <p:spPr>
          <a:xfrm>
            <a:off x="684720" y="707040"/>
            <a:ext cx="5570640" cy="61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99"/>
              </a:lnSpc>
              <a:tabLst>
                <a:tab algn="l" pos="0"/>
              </a:tabLst>
            </a:pPr>
            <a:r>
              <a:rPr b="0" lang="en-US" sz="3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Dataset Characteristics</a:t>
            </a:r>
            <a:endParaRPr b="0" lang="de-DE" sz="3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684720" y="1612080"/>
            <a:ext cx="3789000" cy="207432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888120" y="1815480"/>
            <a:ext cx="338256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Grouped by vessel and filtered by area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888120" y="2544120"/>
            <a:ext cx="338256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Grouped by vessel and filtered by area to ensure clarity (e.g., open sea vs. anchorage areas).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Shape 4"/>
          <p:cNvSpPr/>
          <p:nvPr/>
        </p:nvSpPr>
        <p:spPr>
          <a:xfrm>
            <a:off x="4669920" y="1612080"/>
            <a:ext cx="3789000" cy="2074320"/>
          </a:xfrm>
          <a:prstGeom prst="roundRect">
            <a:avLst>
              <a:gd name="adj" fmla="val 3962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4872960" y="1815480"/>
            <a:ext cx="338256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Created time sets of equal navigational status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4872960" y="2544120"/>
            <a:ext cx="338256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Created time sets of equal navigational status (e.g., 15 minutes or 2 hours).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Shape 7"/>
          <p:cNvSpPr/>
          <p:nvPr/>
        </p:nvSpPr>
        <p:spPr>
          <a:xfrm>
            <a:off x="684720" y="3882240"/>
            <a:ext cx="3789000" cy="363996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Text 8"/>
          <p:cNvSpPr/>
          <p:nvPr/>
        </p:nvSpPr>
        <p:spPr>
          <a:xfrm>
            <a:off x="888120" y="4085640"/>
            <a:ext cx="3382560" cy="12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Key features: Timestamp, Navigational Status (target), SOG, COG, Heading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888120" y="5425560"/>
            <a:ext cx="338256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Key features: Timestamp, Navigational Status (target), SOG, COG, Heading.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Shape 10"/>
          <p:cNvSpPr/>
          <p:nvPr/>
        </p:nvSpPr>
        <p:spPr>
          <a:xfrm>
            <a:off x="4669920" y="3882240"/>
            <a:ext cx="3789000" cy="3639960"/>
          </a:xfrm>
          <a:prstGeom prst="roundRect">
            <a:avLst>
              <a:gd name="adj" fmla="val 2258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11"/>
          <p:cNvSpPr/>
          <p:nvPr/>
        </p:nvSpPr>
        <p:spPr>
          <a:xfrm>
            <a:off x="4872960" y="4085640"/>
            <a:ext cx="338256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Preprocessing steps included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Text 12"/>
          <p:cNvSpPr/>
          <p:nvPr/>
        </p:nvSpPr>
        <p:spPr>
          <a:xfrm>
            <a:off x="4872960" y="4814280"/>
            <a:ext cx="3382560" cy="25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Interpolating columns with less than 50% missing values. Standardizing datasets to the same length and interval. Subtracting the initial course from all COG and Heading values. Cyclical encoding of circular values like COG and Heading.</a:t>
            </a:r>
            <a:endParaRPr b="0" lang="de-DE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0"/>
          <p:cNvSpPr/>
          <p:nvPr/>
        </p:nvSpPr>
        <p:spPr>
          <a:xfrm>
            <a:off x="863640" y="200628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Baseline Model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 1"/>
          <p:cNvSpPr/>
          <p:nvPr/>
        </p:nvSpPr>
        <p:spPr>
          <a:xfrm>
            <a:off x="863640" y="3394800"/>
            <a:ext cx="60879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Random Forest models were tested with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Text 2"/>
          <p:cNvSpPr/>
          <p:nvPr/>
        </p:nvSpPr>
        <p:spPr>
          <a:xfrm>
            <a:off x="863640" y="4026960"/>
            <a:ext cx="6149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sequential and aggregated input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863640" y="4508280"/>
            <a:ext cx="6149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all classes and with only 2 classes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Text 4"/>
          <p:cNvSpPr/>
          <p:nvPr/>
        </p:nvSpPr>
        <p:spPr>
          <a:xfrm>
            <a:off x="7624080" y="3394800"/>
            <a:ext cx="567504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Tested on 15-minute and 2-hour sets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Text 5"/>
          <p:cNvSpPr/>
          <p:nvPr/>
        </p:nvSpPr>
        <p:spPr>
          <a:xfrm>
            <a:off x="7624080" y="4026960"/>
            <a:ext cx="6149880" cy="19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Tested on 15-minute and 2-hour sets. Accuracy ranged between 0.68 and 0.78, with some classes not recognized. Visualization and feature importance analysis helped understand the model's behavior.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46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691560" y="3013200"/>
            <a:ext cx="7909200" cy="6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0" lang="en-US" sz="3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Model Definition and Evaluation</a:t>
            </a:r>
            <a:endParaRPr b="0" lang="de-DE" sz="3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3" name="Image 1" descr="preencoded.png"/>
          <p:cNvPicPr/>
          <p:nvPr/>
        </p:nvPicPr>
        <p:blipFill>
          <a:blip r:embed="rId2"/>
          <a:stretch/>
        </p:blipFill>
        <p:spPr>
          <a:xfrm>
            <a:off x="4415760" y="3926880"/>
            <a:ext cx="493560" cy="4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1"/>
          <p:cNvSpPr/>
          <p:nvPr/>
        </p:nvSpPr>
        <p:spPr>
          <a:xfrm>
            <a:off x="691560" y="4618440"/>
            <a:ext cx="4217760" cy="6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LSTM models were developed to analyze time-series data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691560" y="5354280"/>
            <a:ext cx="4217760" cy="12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An LSTM model with a sliding window approach proved best. A lot of different approaches did not perform better that 0,8 accuracy.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691560" y="6737400"/>
            <a:ext cx="4217760" cy="9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(A curiosity is the computer vision CNN with binary classification of color-coded trajectories.)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Image 2" descr="preencoded.png"/>
          <p:cNvPicPr/>
          <p:nvPr/>
        </p:nvPicPr>
        <p:blipFill>
          <a:blip r:embed="rId3"/>
          <a:stretch/>
        </p:blipFill>
        <p:spPr>
          <a:xfrm>
            <a:off x="8930520" y="3926880"/>
            <a:ext cx="493560" cy="4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4"/>
          <p:cNvSpPr/>
          <p:nvPr/>
        </p:nvSpPr>
        <p:spPr>
          <a:xfrm>
            <a:off x="6954480" y="4618440"/>
            <a:ext cx="246960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Challenges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Text 5"/>
          <p:cNvSpPr/>
          <p:nvPr/>
        </p:nvSpPr>
        <p:spPr>
          <a:xfrm>
            <a:off x="5205960" y="5045400"/>
            <a:ext cx="4217760" cy="12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Challenges: At first only  moderate results with positional data included. Poor results without positional data, even with class weights.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0" name="Image 3" descr="preencoded.png"/>
          <p:cNvPicPr/>
          <p:nvPr/>
        </p:nvPicPr>
        <p:blipFill>
          <a:blip r:embed="rId4"/>
          <a:stretch/>
        </p:blipFill>
        <p:spPr>
          <a:xfrm>
            <a:off x="13444920" y="3926880"/>
            <a:ext cx="493560" cy="4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6"/>
          <p:cNvSpPr/>
          <p:nvPr/>
        </p:nvSpPr>
        <p:spPr>
          <a:xfrm>
            <a:off x="11468880" y="4618440"/>
            <a:ext cx="246960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Improvements</a:t>
            </a:r>
            <a:endParaRPr b="0" lang="de-DE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7"/>
          <p:cNvSpPr/>
          <p:nvPr/>
        </p:nvSpPr>
        <p:spPr>
          <a:xfrm>
            <a:off x="9720720" y="5045400"/>
            <a:ext cx="4217760" cy="22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Improvements: Subtracting the initial course and cyclical encoding improved accuracy. Aggregating datasets into vectors for uniform time-slots showed better performance. Sliding window approach significantly enhanced accuracy (up to 0.99).</a:t>
            </a:r>
            <a:endParaRPr b="0" lang="de-DE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0"/>
          <p:cNvSpPr/>
          <p:nvPr/>
        </p:nvSpPr>
        <p:spPr>
          <a:xfrm>
            <a:off x="6350040" y="154224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Results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Text 1"/>
          <p:cNvSpPr/>
          <p:nvPr/>
        </p:nvSpPr>
        <p:spPr>
          <a:xfrm>
            <a:off x="6350040" y="2806920"/>
            <a:ext cx="3522600" cy="8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6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Text 2"/>
          <p:cNvSpPr/>
          <p:nvPr/>
        </p:nvSpPr>
        <p:spPr>
          <a:xfrm>
            <a:off x="6568920" y="392976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Accuracy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Text 3"/>
          <p:cNvSpPr/>
          <p:nvPr/>
        </p:nvSpPr>
        <p:spPr>
          <a:xfrm>
            <a:off x="10243440" y="2806920"/>
            <a:ext cx="3522960" cy="8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6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 4"/>
          <p:cNvSpPr/>
          <p:nvPr/>
        </p:nvSpPr>
        <p:spPr>
          <a:xfrm>
            <a:off x="10462320" y="392976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Precision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5"/>
          <p:cNvSpPr/>
          <p:nvPr/>
        </p:nvSpPr>
        <p:spPr>
          <a:xfrm>
            <a:off x="6350040" y="5178960"/>
            <a:ext cx="3522600" cy="8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98%</a:t>
            </a:r>
            <a:endParaRPr b="0" lang="de-DE" sz="6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6"/>
          <p:cNvSpPr/>
          <p:nvPr/>
        </p:nvSpPr>
        <p:spPr>
          <a:xfrm>
            <a:off x="6568920" y="630180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Recall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 7"/>
          <p:cNvSpPr/>
          <p:nvPr/>
        </p:nvSpPr>
        <p:spPr>
          <a:xfrm>
            <a:off x="10243440" y="5178960"/>
            <a:ext cx="3522960" cy="81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99%</a:t>
            </a:r>
            <a:endParaRPr b="0" lang="de-DE" sz="6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10462320" y="630180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F1 Score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0"/>
          <p:cNvSpPr/>
          <p:nvPr/>
        </p:nvSpPr>
        <p:spPr>
          <a:xfrm>
            <a:off x="863640" y="1670040"/>
            <a:ext cx="670068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Challenges and Errors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6" name="Image 0" descr="preencoded.png"/>
          <p:cNvPicPr/>
          <p:nvPr/>
        </p:nvPicPr>
        <p:blipFill>
          <a:blip r:embed="rId1"/>
          <a:stretch/>
        </p:blipFill>
        <p:spPr>
          <a:xfrm>
            <a:off x="863640" y="2934720"/>
            <a:ext cx="616680" cy="6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Text 1"/>
          <p:cNvSpPr/>
          <p:nvPr/>
        </p:nvSpPr>
        <p:spPr>
          <a:xfrm>
            <a:off x="863640" y="379872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Data size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8" name="Image 1" descr="preencoded.png"/>
          <p:cNvPicPr/>
          <p:nvPr/>
        </p:nvPicPr>
        <p:blipFill>
          <a:blip r:embed="rId2"/>
          <a:stretch/>
        </p:blipFill>
        <p:spPr>
          <a:xfrm>
            <a:off x="5288040" y="2934720"/>
            <a:ext cx="616680" cy="6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2"/>
          <p:cNvSpPr/>
          <p:nvPr/>
        </p:nvSpPr>
        <p:spPr>
          <a:xfrm>
            <a:off x="5288040" y="379872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Standardization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0" name="Image 2" descr="preencoded.png"/>
          <p:cNvPicPr/>
          <p:nvPr/>
        </p:nvPicPr>
        <p:blipFill>
          <a:blip r:embed="rId3"/>
          <a:stretch/>
        </p:blipFill>
        <p:spPr>
          <a:xfrm>
            <a:off x="9712440" y="2934720"/>
            <a:ext cx="616680" cy="6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Text 3"/>
          <p:cNvSpPr/>
          <p:nvPr/>
        </p:nvSpPr>
        <p:spPr>
          <a:xfrm>
            <a:off x="9712440" y="3798720"/>
            <a:ext cx="3085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Model architecture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2" name="Image 3" descr="preencoded.png"/>
          <p:cNvPicPr/>
          <p:nvPr/>
        </p:nvPicPr>
        <p:blipFill>
          <a:blip r:embed="rId4"/>
          <a:stretch/>
        </p:blipFill>
        <p:spPr>
          <a:xfrm>
            <a:off x="863640" y="4924800"/>
            <a:ext cx="616680" cy="6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4"/>
          <p:cNvSpPr/>
          <p:nvPr/>
        </p:nvSpPr>
        <p:spPr>
          <a:xfrm>
            <a:off x="863640" y="5788440"/>
            <a:ext cx="36183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Hyperparameter tuning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4" name="Image 4" descr="preencoded.png"/>
          <p:cNvPicPr/>
          <p:nvPr/>
        </p:nvPicPr>
        <p:blipFill>
          <a:blip r:embed="rId5"/>
          <a:stretch/>
        </p:blipFill>
        <p:spPr>
          <a:xfrm>
            <a:off x="5288040" y="4924800"/>
            <a:ext cx="616680" cy="61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5"/>
          <p:cNvSpPr/>
          <p:nvPr/>
        </p:nvSpPr>
        <p:spPr>
          <a:xfrm>
            <a:off x="5288040" y="5788440"/>
            <a:ext cx="405396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Dynamic time-slot modeling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6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0"/>
          <p:cNvSpPr/>
          <p:nvPr/>
        </p:nvSpPr>
        <p:spPr>
          <a:xfrm>
            <a:off x="863640" y="153900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uFillTx/>
                <a:latin typeface="Merriweather"/>
                <a:ea typeface="Merriweather"/>
              </a:rPr>
              <a:t>Future Work</a:t>
            </a:r>
            <a:endParaRPr b="0" lang="de-DE" sz="4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Shape 1"/>
          <p:cNvSpPr/>
          <p:nvPr/>
        </p:nvSpPr>
        <p:spPr>
          <a:xfrm>
            <a:off x="863640" y="2804040"/>
            <a:ext cx="1612440" cy="87876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2"/>
          <p:cNvSpPr/>
          <p:nvPr/>
        </p:nvSpPr>
        <p:spPr>
          <a:xfrm>
            <a:off x="1125720" y="2996640"/>
            <a:ext cx="135360" cy="4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1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Text 3"/>
          <p:cNvSpPr/>
          <p:nvPr/>
        </p:nvSpPr>
        <p:spPr>
          <a:xfrm>
            <a:off x="2723400" y="3050640"/>
            <a:ext cx="504864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Expand to more vessel categories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Shape 4"/>
          <p:cNvSpPr/>
          <p:nvPr/>
        </p:nvSpPr>
        <p:spPr>
          <a:xfrm>
            <a:off x="2599920" y="3667680"/>
            <a:ext cx="11043000" cy="1476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Shape 5"/>
          <p:cNvSpPr/>
          <p:nvPr/>
        </p:nvSpPr>
        <p:spPr>
          <a:xfrm>
            <a:off x="863640" y="3806280"/>
            <a:ext cx="3225240" cy="87876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 6"/>
          <p:cNvSpPr/>
          <p:nvPr/>
        </p:nvSpPr>
        <p:spPr>
          <a:xfrm>
            <a:off x="1125720" y="3999240"/>
            <a:ext cx="184320" cy="4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2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Text 7"/>
          <p:cNvSpPr/>
          <p:nvPr/>
        </p:nvSpPr>
        <p:spPr>
          <a:xfrm>
            <a:off x="4336200" y="4053240"/>
            <a:ext cx="56815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Develop dynamic time-slot modeling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Shape 8"/>
          <p:cNvSpPr/>
          <p:nvPr/>
        </p:nvSpPr>
        <p:spPr>
          <a:xfrm>
            <a:off x="4212720" y="4670280"/>
            <a:ext cx="9430200" cy="1476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Shape 9"/>
          <p:cNvSpPr/>
          <p:nvPr/>
        </p:nvSpPr>
        <p:spPr>
          <a:xfrm>
            <a:off x="863640" y="4808880"/>
            <a:ext cx="4838040" cy="87876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 10"/>
          <p:cNvSpPr/>
          <p:nvPr/>
        </p:nvSpPr>
        <p:spPr>
          <a:xfrm>
            <a:off x="1125720" y="5001840"/>
            <a:ext cx="172440" cy="4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3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Text 11"/>
          <p:cNvSpPr/>
          <p:nvPr/>
        </p:nvSpPr>
        <p:spPr>
          <a:xfrm>
            <a:off x="5949000" y="5055840"/>
            <a:ext cx="4756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Incorporate additional features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9" name="Shape 12"/>
          <p:cNvSpPr/>
          <p:nvPr/>
        </p:nvSpPr>
        <p:spPr>
          <a:xfrm>
            <a:off x="5825520" y="5672880"/>
            <a:ext cx="7817400" cy="1476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Shape 13"/>
          <p:cNvSpPr/>
          <p:nvPr/>
        </p:nvSpPr>
        <p:spPr>
          <a:xfrm>
            <a:off x="863640" y="5811480"/>
            <a:ext cx="6451200" cy="878760"/>
          </a:xfrm>
          <a:prstGeom prst="roundRect">
            <a:avLst>
              <a:gd name="adj" fmla="val 11792"/>
            </a:avLst>
          </a:prstGeom>
          <a:solidFill>
            <a:srgbClr val="003180"/>
          </a:solidFill>
          <a:ln w="1524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14"/>
          <p:cNvSpPr/>
          <p:nvPr/>
        </p:nvSpPr>
        <p:spPr>
          <a:xfrm>
            <a:off x="1125720" y="6004080"/>
            <a:ext cx="198360" cy="4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4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Text 15"/>
          <p:cNvSpPr/>
          <p:nvPr/>
        </p:nvSpPr>
        <p:spPr>
          <a:xfrm>
            <a:off x="7562160" y="6058080"/>
            <a:ext cx="39571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uFillTx/>
                <a:latin typeface="Merriweather"/>
                <a:ea typeface="Merriweather"/>
              </a:rPr>
              <a:t>Predict vessel movements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780000" y="7740360"/>
            <a:ext cx="1800000" cy="37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LibreOffice/24.8.4.2$Windows_X86_64 LibreOffice_project/bb3cfa12c7b1bf994ecc5649a80400d06cd71002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2025-01-26T20:15:55Z</dcterms:created>
  <dc:creator>PptxGenJS</dc:creator>
  <dc:description/>
  <dc:language>de-DE</dc:language>
  <cp:lastModifiedBy/>
  <dcterms:modified xsi:type="dcterms:W3CDTF">2025-01-26T21:18:59Z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